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570e6fb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570e6fb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570e6fb25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570e6fb25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570e6fb2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570e6fb2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570e6fb25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570e6fb25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570e6fb2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570e6fb2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1b68456f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51b68456f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570e6fb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570e6fb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51b68456f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51b68456f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51b68456f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51b68456f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51b68456f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51b68456f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570e6fb2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570e6fb2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51b68456f_3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51b68456f_3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51b68456f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51b68456f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51b68456f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51b68456f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51b6845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51b6845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51b68456f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51b68456f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51b68456f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51b68456f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51b68456f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51b68456f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51b68456f_3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51b68456f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570e6fb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570e6fb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51b68456f_3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51b68456f_3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51b68456f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51b68456f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51b68456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51b68456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570e6fb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570e6fb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570e6fb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570e6fb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51b68456f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51b68456f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51b68456f_3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51b68456f_3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51b68456f_3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51b68456f_3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570e6fb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570e6fb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51b68456f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51b68456f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51b68456f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51b68456f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51b68456f_3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51b68456f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8WeltMEYtU" TargetMode="External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Xs5jYBupo9k" TargetMode="External"/><Relationship Id="rId4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F_udpnocqyk" TargetMode="External"/><Relationship Id="rId4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f8WeltMEYtU" TargetMode="External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61350" y="174875"/>
            <a:ext cx="7221300" cy="12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nl" sz="3280">
                <a:solidFill>
                  <a:srgbClr val="C0F9FC"/>
                </a:solidFill>
              </a:rPr>
              <a:t>Stability and oscillations of disks in the Galactic Center</a:t>
            </a:r>
            <a:endParaRPr b="1" sz="3280">
              <a:solidFill>
                <a:srgbClr val="C0F9FC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679600" y="4832950"/>
            <a:ext cx="3464400" cy="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solidFill>
                  <a:srgbClr val="FFD676"/>
                </a:solidFill>
              </a:rPr>
              <a:t>Image credit: ESO/L. Calçada/spaceengine.org</a:t>
            </a:r>
            <a:endParaRPr sz="1000">
              <a:solidFill>
                <a:srgbClr val="FFD676"/>
              </a:solidFill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961350" y="4249500"/>
            <a:ext cx="72213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1800">
                <a:solidFill>
                  <a:srgbClr val="C0F9FC"/>
                </a:solidFill>
              </a:rPr>
              <a:t>Lucas Pouw, Tim van der Vuurst, Yannick Badoux</a:t>
            </a:r>
            <a:endParaRPr b="1" sz="1800">
              <a:solidFill>
                <a:srgbClr val="C0F9F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Gra</a:t>
            </a:r>
            <a:r>
              <a:rPr lang="nl"/>
              <a:t>vity N-body integrator: Huayno (Jänes et al., 2014)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Hydrodynamics code: Fi (Hernquist and Katz, 1989; Gerritsen and Icke, 1997; Pelupessy et al., 2004)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Bridge: AMUSE’s classical 2</a:t>
            </a:r>
            <a:r>
              <a:rPr baseline="30000" lang="nl"/>
              <a:t>nd</a:t>
            </a:r>
            <a:r>
              <a:rPr lang="nl"/>
              <a:t>-order </a:t>
            </a:r>
            <a:r>
              <a:rPr lang="nl"/>
              <a:t>bridge integrator</a:t>
            </a:r>
            <a:endParaRPr/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Initial conditions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05250"/>
            <a:ext cx="45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Values in the table taken from </a:t>
            </a:r>
            <a:r>
              <a:rPr lang="nl"/>
              <a:t>Peißker et al. (2024) and GRAVITY Collaboration et al. (2023)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Missing: inner and outer radii of the disk</a:t>
            </a:r>
            <a:endParaRPr/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700" y="1017725"/>
            <a:ext cx="3522611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Disk radii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Inner radius: 4.5 AU, from Mardling &amp; Aarseth (2001):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Outer radius: 13.4 AU, which is ⅓ of the Hill Radius:</a:t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91250"/>
            <a:ext cx="77724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475" y="3567838"/>
            <a:ext cx="43910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Particle loss in the disk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Particles lost both at the inner and outer edge of the disk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Idea: iteratively scale the disk based on the inner and outer particle loss (if so desired)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Stopping conditions: at most 250,000 years or when half the disk particles lost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825" y="0"/>
            <a:ext cx="6186250" cy="48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Vid1 - binary many sph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65" name="Google Shape;165;p27" title="Binary Star System with Circumbinary Disk Orbiting a SMBH (10k disk particl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950"/>
            <a:ext cx="9144003" cy="42415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8"/>
          <p:cNvSpPr/>
          <p:nvPr/>
        </p:nvSpPr>
        <p:spPr>
          <a:xfrm>
            <a:off x="6091450" y="578875"/>
            <a:ext cx="2929800" cy="57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4071325" y="792700"/>
            <a:ext cx="1481100" cy="82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3615325" y="714250"/>
            <a:ext cx="612900" cy="49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174025" y="665200"/>
            <a:ext cx="789300" cy="22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 flipH="1" rot="10800000">
            <a:off x="1026800" y="665275"/>
            <a:ext cx="2162100" cy="2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2698425" y="665275"/>
            <a:ext cx="1976100" cy="6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107174"/>
            <a:ext cx="4206900" cy="31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107174"/>
            <a:ext cx="4206900" cy="31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3227975" y="1283025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3227975" y="2952050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3227975" y="2379338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107174"/>
            <a:ext cx="4206900" cy="31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/>
          <p:nvPr/>
        </p:nvSpPr>
        <p:spPr>
          <a:xfrm>
            <a:off x="3227975" y="1283025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3227975" y="2952050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3227975" y="2379338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825" y="1096575"/>
            <a:ext cx="4150801" cy="31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/>
          <p:nvPr/>
        </p:nvSpPr>
        <p:spPr>
          <a:xfrm>
            <a:off x="4252750" y="1949675"/>
            <a:ext cx="411900" cy="4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66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107174"/>
            <a:ext cx="4206900" cy="31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3227975" y="1283025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3227975" y="2952050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3227975" y="2379338"/>
            <a:ext cx="8139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825" y="1096575"/>
            <a:ext cx="4150801" cy="31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4252750" y="1949675"/>
            <a:ext cx="411900" cy="4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6424875" y="2194200"/>
            <a:ext cx="23781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nl" sz="1865">
                <a:solidFill>
                  <a:srgbClr val="FF0000"/>
                </a:solidFill>
              </a:rPr>
              <a:t>Take 1𝛔 interval as initial conditions</a:t>
            </a:r>
            <a:endParaRPr b="1" sz="1865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950"/>
            <a:ext cx="9144003" cy="42415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3"/>
          <p:cNvSpPr/>
          <p:nvPr/>
        </p:nvSpPr>
        <p:spPr>
          <a:xfrm>
            <a:off x="6091450" y="578875"/>
            <a:ext cx="2929800" cy="57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4071325" y="792700"/>
            <a:ext cx="1481100" cy="82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3615325" y="714250"/>
            <a:ext cx="612900" cy="49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3174025" y="665200"/>
            <a:ext cx="789300" cy="22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 flipH="1" rot="10800000">
            <a:off x="1026800" y="665275"/>
            <a:ext cx="2162100" cy="2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2698425" y="665275"/>
            <a:ext cx="1976100" cy="6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950"/>
            <a:ext cx="9144003" cy="424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66189" l="0" r="0" t="0"/>
          <a:stretch/>
        </p:blipFill>
        <p:spPr>
          <a:xfrm>
            <a:off x="1850050" y="0"/>
            <a:ext cx="5443902" cy="1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0" l="0" r="0" t="96250"/>
          <a:stretch/>
        </p:blipFill>
        <p:spPr>
          <a:xfrm>
            <a:off x="1850050" y="1739026"/>
            <a:ext cx="5443902" cy="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34636" l="0" r="0" t="0"/>
          <a:stretch/>
        </p:blipFill>
        <p:spPr>
          <a:xfrm>
            <a:off x="1850050" y="0"/>
            <a:ext cx="5443902" cy="33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96250"/>
          <a:stretch/>
        </p:blipFill>
        <p:spPr>
          <a:xfrm>
            <a:off x="1850050" y="3342376"/>
            <a:ext cx="5443902" cy="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vid2 - binary longgg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67" name="Google Shape;267;p37" title="Binary Star with Stable Circumbinary Disk Orbiting a SMB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39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48" y="0"/>
            <a:ext cx="54439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vid3 - single star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83" name="Google Shape;283;p39" title="Single Star with Circumstellar Disk Orbiting a SMB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Conclusions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 the absence of the S-star cluster, there is a </a:t>
            </a:r>
            <a:r>
              <a:rPr lang="nl"/>
              <a:t>stable configuration for a circumbinary disk close to Sgr. A*.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The Kozai oscillations of the disk trace those of the binary and are absent if there is no binary.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The binary is necessary in order to keep a flat disk.</a:t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Vid1 - binary many sph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98" name="Google Shape;298;p41" title="Binary Star System with Circumbinary Disk Orbiting a SMBH (10k disk particle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6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3493"/>
          <a:stretch/>
        </p:blipFill>
        <p:spPr>
          <a:xfrm>
            <a:off x="385038" y="2347050"/>
            <a:ext cx="8373924" cy="19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50" y="2278300"/>
            <a:ext cx="8373898" cy="19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620375" y="2278300"/>
            <a:ext cx="7601400" cy="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Huayno vs. Hermite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87" y="1017725"/>
            <a:ext cx="7945626" cy="37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Validation: Energy Error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Gravity energy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Disk mass low, </a:t>
            </a:r>
            <a:r>
              <a:rPr lang="nl"/>
              <a:t>negligible</a:t>
            </a:r>
            <a:endParaRPr/>
          </a:p>
        </p:txBody>
      </p:sp>
      <p:sp>
        <p:nvSpPr>
          <p:cNvPr id="313" name="Google Shape;31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775" y="1186650"/>
            <a:ext cx="4433650" cy="33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Validation: Convergence tests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Two disk sizes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MA criterion - R</a:t>
            </a:r>
            <a:r>
              <a:rPr baseline="-25000" lang="nl"/>
              <a:t>H</a:t>
            </a:r>
            <a:r>
              <a:rPr lang="nl"/>
              <a:t>/3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Stable disk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322" name="Google Shape;322;p44"/>
          <p:cNvGrpSpPr/>
          <p:nvPr/>
        </p:nvGrpSpPr>
        <p:grpSpPr>
          <a:xfrm>
            <a:off x="4315216" y="1152475"/>
            <a:ext cx="4828784" cy="3536699"/>
            <a:chOff x="4425191" y="1170125"/>
            <a:chExt cx="4828784" cy="3536699"/>
          </a:xfrm>
        </p:grpSpPr>
        <p:pic>
          <p:nvPicPr>
            <p:cNvPr id="323" name="Google Shape;323;p44"/>
            <p:cNvPicPr preferRelativeResize="0"/>
            <p:nvPr/>
          </p:nvPicPr>
          <p:blipFill rotWithShape="1">
            <a:blip r:embed="rId3">
              <a:alphaModFix/>
            </a:blip>
            <a:srcRect b="0" l="0" r="48280" t="0"/>
            <a:stretch/>
          </p:blipFill>
          <p:spPr>
            <a:xfrm>
              <a:off x="4425191" y="1170125"/>
              <a:ext cx="4729298" cy="353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4"/>
            <p:cNvPicPr preferRelativeResize="0"/>
            <p:nvPr/>
          </p:nvPicPr>
          <p:blipFill rotWithShape="1">
            <a:blip r:embed="rId3">
              <a:alphaModFix/>
            </a:blip>
            <a:srcRect b="34543" l="52346" r="41202" t="24936"/>
            <a:stretch/>
          </p:blipFill>
          <p:spPr>
            <a:xfrm>
              <a:off x="5127750" y="2633750"/>
              <a:ext cx="589849" cy="1433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4"/>
            <p:cNvPicPr preferRelativeResize="0"/>
            <p:nvPr/>
          </p:nvPicPr>
          <p:blipFill rotWithShape="1">
            <a:blip r:embed="rId3">
              <a:alphaModFix/>
            </a:blip>
            <a:srcRect b="58870" l="87008" r="0" t="24936"/>
            <a:stretch/>
          </p:blipFill>
          <p:spPr>
            <a:xfrm>
              <a:off x="5717600" y="2652125"/>
              <a:ext cx="1187949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4"/>
            <p:cNvPicPr preferRelativeResize="0"/>
            <p:nvPr/>
          </p:nvPicPr>
          <p:blipFill rotWithShape="1">
            <a:blip r:embed="rId3">
              <a:alphaModFix/>
            </a:blip>
            <a:srcRect b="34544" l="87782" r="0" t="41415"/>
            <a:stretch/>
          </p:blipFill>
          <p:spPr>
            <a:xfrm>
              <a:off x="5713169" y="3224825"/>
              <a:ext cx="1117152" cy="850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44"/>
            <p:cNvSpPr txBox="1"/>
            <p:nvPr/>
          </p:nvSpPr>
          <p:spPr>
            <a:xfrm>
              <a:off x="7761550" y="1322800"/>
              <a:ext cx="1117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200">
                  <a:solidFill>
                    <a:schemeClr val="lt1"/>
                  </a:solidFill>
                </a:rPr>
                <a:t>Stable disk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328" name="Google Shape;328;p44"/>
            <p:cNvSpPr txBox="1"/>
            <p:nvPr/>
          </p:nvSpPr>
          <p:spPr>
            <a:xfrm>
              <a:off x="7472575" y="2698725"/>
              <a:ext cx="178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" sz="1200">
                  <a:solidFill>
                    <a:schemeClr val="lt1"/>
                  </a:solidFill>
                </a:rPr>
                <a:t>MA criterion - R</a:t>
              </a:r>
              <a:r>
                <a:rPr baseline="-25000" lang="nl" sz="1200">
                  <a:solidFill>
                    <a:schemeClr val="lt1"/>
                  </a:solidFill>
                </a:rPr>
                <a:t>H</a:t>
              </a:r>
              <a:r>
                <a:rPr lang="nl" sz="1200">
                  <a:solidFill>
                    <a:schemeClr val="lt1"/>
                  </a:solidFill>
                </a:rPr>
                <a:t>/3</a:t>
              </a:r>
              <a:r>
                <a:rPr lang="nl" sz="1200">
                  <a:solidFill>
                    <a:schemeClr val="lt1"/>
                  </a:solidFill>
                </a:rPr>
                <a:t> 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2694150" y="762450"/>
            <a:ext cx="3755700" cy="361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>
            <a:off x="3800173" y="1865455"/>
            <a:ext cx="1543800" cy="1412700"/>
          </a:xfrm>
          <a:prstGeom prst="ellipse">
            <a:avLst/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3437138" y="1500881"/>
            <a:ext cx="2269800" cy="2141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452" y="2317662"/>
            <a:ext cx="721101" cy="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5"/>
          <p:cNvSpPr txBox="1"/>
          <p:nvPr/>
        </p:nvSpPr>
        <p:spPr>
          <a:xfrm>
            <a:off x="5488350" y="1479150"/>
            <a:ext cx="7551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FF0000"/>
                </a:solidFill>
              </a:rPr>
              <a:t>R</a:t>
            </a:r>
            <a:r>
              <a:rPr b="1" baseline="-25000" lang="nl" sz="2500">
                <a:solidFill>
                  <a:srgbClr val="FF0000"/>
                </a:solidFill>
              </a:rPr>
              <a:t>half</a:t>
            </a:r>
            <a:endParaRPr b="1" baseline="-25000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6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50" y="2278300"/>
            <a:ext cx="8373898" cy="19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620375" y="2278300"/>
            <a:ext cx="7601400" cy="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166986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566550" y="4391650"/>
            <a:ext cx="3716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chemeClr val="dk1"/>
                </a:solidFill>
              </a:rPr>
              <a:t>Circumprimary? Circumbinary?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50" y="2278300"/>
            <a:ext cx="8373898" cy="19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620375" y="2278300"/>
            <a:ext cx="7601400" cy="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Binary system (D9) + perturber (Sgr A*) = Oscillations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623" y="1090275"/>
            <a:ext cx="3936749" cy="39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167700" y="4633825"/>
            <a:ext cx="139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lt2"/>
                </a:solidFill>
              </a:rPr>
              <a:t>Chang (2008)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Special moment!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 merger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 full evaporation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Survived the GC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Survived the Kozai oscillations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Survived Sgr A*</a:t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ctrTitle"/>
          </p:nvPr>
        </p:nvSpPr>
        <p:spPr>
          <a:xfrm>
            <a:off x="311700" y="1650750"/>
            <a:ext cx="8520600" cy="11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stable is this system?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5933" r="8317" t="0"/>
          <a:stretch/>
        </p:blipFill>
        <p:spPr>
          <a:xfrm rot="216456">
            <a:off x="5499513" y="764675"/>
            <a:ext cx="1770074" cy="11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 rot="1994716">
            <a:off x="5299015" y="974057"/>
            <a:ext cx="2122125" cy="848466"/>
          </a:xfrm>
          <a:prstGeom prst="ellipse">
            <a:avLst/>
          </a:prstGeom>
          <a:noFill/>
          <a:ln cap="flat" cmpd="sng" w="228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 rot="2353906">
            <a:off x="6268702" y="433964"/>
            <a:ext cx="1426812" cy="84834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 rot="2700000">
            <a:off x="4924830" y="1500156"/>
            <a:ext cx="1426800" cy="848528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18206">
            <a:off x="4632519" y="2303593"/>
            <a:ext cx="2798057" cy="279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2675">
            <a:off x="1738846" y="-96580"/>
            <a:ext cx="2798062" cy="279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10217" l="0" r="0" t="0"/>
          <a:stretch/>
        </p:blipFill>
        <p:spPr>
          <a:xfrm>
            <a:off x="3102850" y="1745351"/>
            <a:ext cx="2938277" cy="14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